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Lst>
  <p:notesMasterIdLst>
    <p:notesMasterId r:id="rId14"/>
  </p:notesMasterIdLst>
  <p:sldIdLst>
    <p:sldId id="312" r:id="rId2"/>
    <p:sldId id="318" r:id="rId3"/>
    <p:sldId id="319" r:id="rId4"/>
    <p:sldId id="367" r:id="rId5"/>
    <p:sldId id="368" r:id="rId6"/>
    <p:sldId id="356" r:id="rId7"/>
    <p:sldId id="357" r:id="rId8"/>
    <p:sldId id="358" r:id="rId9"/>
    <p:sldId id="371" r:id="rId10"/>
    <p:sldId id="360" r:id="rId11"/>
    <p:sldId id="361" r:id="rId12"/>
    <p:sldId id="369"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9C8A"/>
    <a:srgbClr val="CFE0E3"/>
    <a:srgbClr val="C8DBDE"/>
    <a:srgbClr val="29B4C6"/>
    <a:srgbClr val="F27E50"/>
    <a:srgbClr val="6BA9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8" autoAdjust="0"/>
    <p:restoredTop sz="94825" autoAdjust="0"/>
  </p:normalViewPr>
  <p:slideViewPr>
    <p:cSldViewPr>
      <p:cViewPr varScale="1">
        <p:scale>
          <a:sx n="97" d="100"/>
          <a:sy n="97" d="100"/>
        </p:scale>
        <p:origin x="1160" y="20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532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56F2EBDF-86BE-4946-9FC1-FAA0DF479FEC}" type="datetimeFigureOut">
              <a:rPr lang="en-US"/>
              <a:pPr>
                <a:defRPr/>
              </a:pPr>
              <a:t>10/14/18</a:t>
            </a:fld>
            <a:endParaRPr lang="en-US" dirty="0"/>
          </a:p>
        </p:txBody>
      </p:sp>
      <p:sp>
        <p:nvSpPr>
          <p:cNvPr id="358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32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32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532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77DE667D-4BD3-4B29-885C-78DE4EE1B043}" type="slidenum">
              <a:rPr lang="en-US"/>
              <a:pPr>
                <a:defRPr/>
              </a:pPr>
              <a:t>‹#›</a:t>
            </a:fld>
            <a:endParaRPr lang="en-US" dirty="0"/>
          </a:p>
        </p:txBody>
      </p:sp>
    </p:spTree>
    <p:extLst>
      <p:ext uri="{BB962C8B-B14F-4D97-AF65-F5344CB8AC3E}">
        <p14:creationId xmlns:p14="http://schemas.microsoft.com/office/powerpoint/2010/main" val="18608428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endParaRPr lang="en-US" smtClean="0"/>
          </a:p>
        </p:txBody>
      </p:sp>
      <p:sp>
        <p:nvSpPr>
          <p:cNvPr id="36868" name="Slide Number Placeholder 3"/>
          <p:cNvSpPr>
            <a:spLocks noGrp="1"/>
          </p:cNvSpPr>
          <p:nvPr>
            <p:ph type="sldNum" sz="quarter" idx="5"/>
          </p:nvPr>
        </p:nvSpPr>
        <p:spPr>
          <a:noFill/>
        </p:spPr>
        <p:txBody>
          <a:bodyPr/>
          <a:lstStyle/>
          <a:p>
            <a:fld id="{2A5FE70F-C51C-407D-B9C9-0EAF282FCF8F}" type="slidenum">
              <a:rPr lang="en-US" smtClean="0"/>
              <a:pPr/>
              <a:t>1</a:t>
            </a:fld>
            <a:endParaRPr lang="en-US" smtClean="0"/>
          </a:p>
        </p:txBody>
      </p:sp>
    </p:spTree>
    <p:extLst>
      <p:ext uri="{BB962C8B-B14F-4D97-AF65-F5344CB8AC3E}">
        <p14:creationId xmlns:p14="http://schemas.microsoft.com/office/powerpoint/2010/main" val="25346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a:t>
            </a:r>
          </a:p>
          <a:p>
            <a:pPr marL="171450" indent="-171450">
              <a:buFontTx/>
              <a:buChar char="-"/>
            </a:pPr>
            <a:r>
              <a:rPr lang="en-US" dirty="0" smtClean="0"/>
              <a:t>My background</a:t>
            </a:r>
          </a:p>
          <a:p>
            <a:pPr marL="171450" indent="-171450">
              <a:buFontTx/>
              <a:buChar char="-"/>
            </a:pPr>
            <a:r>
              <a:rPr lang="en-US" dirty="0" smtClean="0"/>
              <a:t>What</a:t>
            </a:r>
            <a:r>
              <a:rPr lang="en-US" baseline="0" dirty="0" smtClean="0"/>
              <a:t> we will be doing today</a:t>
            </a:r>
          </a:p>
          <a:p>
            <a:pPr marL="171450" indent="-171450">
              <a:buFontTx/>
              <a:buChar char="-"/>
            </a:pPr>
            <a:r>
              <a:rPr lang="en-US" baseline="0" dirty="0" smtClean="0"/>
              <a:t>--relevant to you as engineers: Going out into the working world where these issues will come up</a:t>
            </a:r>
          </a:p>
          <a:p>
            <a:pPr marL="171450" indent="-171450">
              <a:buFontTx/>
              <a:buChar char="-"/>
            </a:pPr>
            <a:r>
              <a:rPr lang="en-US" baseline="0" dirty="0" smtClean="0"/>
              <a:t>--overview of topic</a:t>
            </a:r>
          </a:p>
          <a:p>
            <a:pPr marL="171450" indent="-171450">
              <a:buFontTx/>
              <a:buChar char="-"/>
            </a:pPr>
            <a:r>
              <a:rPr lang="en-US" baseline="0" dirty="0" smtClean="0"/>
              <a:t>--very basic introduction: We’re not getting into the various nuances of ethics; instead, focusing on application</a:t>
            </a:r>
          </a:p>
          <a:p>
            <a:pPr marL="171450" indent="-171450">
              <a:buFontTx/>
              <a:buChar char="-"/>
            </a:pPr>
            <a:r>
              <a:rPr lang="en-US" baseline="0" dirty="0" smtClean="0"/>
              <a:t>--case study in groups, then class discussion</a:t>
            </a:r>
          </a:p>
          <a:p>
            <a:pPr marL="171450" indent="-171450">
              <a:buFontTx/>
              <a:buChar char="-"/>
            </a:pPr>
            <a:r>
              <a:rPr lang="en-US" baseline="0" dirty="0" smtClean="0"/>
              <a:t>--how this will apply to your freshman design project</a:t>
            </a:r>
          </a:p>
          <a:p>
            <a:pPr marL="0" indent="0">
              <a:buFontTx/>
              <a:buNone/>
            </a:pPr>
            <a:endParaRPr lang="en-US" baseline="0" dirty="0" smtClean="0"/>
          </a:p>
          <a:p>
            <a:pPr marL="171450" indent="-171450">
              <a:buFontTx/>
              <a:buChar char="-"/>
            </a:pPr>
            <a:r>
              <a:rPr lang="en-US" baseline="0" dirty="0" smtClean="0"/>
              <a:t>Discussion question: what is ethics? How would you define it?</a:t>
            </a:r>
            <a:endParaRPr lang="en-US" dirty="0"/>
          </a:p>
        </p:txBody>
      </p:sp>
      <p:sp>
        <p:nvSpPr>
          <p:cNvPr id="4" name="Slide Number Placeholder 3"/>
          <p:cNvSpPr>
            <a:spLocks noGrp="1"/>
          </p:cNvSpPr>
          <p:nvPr>
            <p:ph type="sldNum" sz="quarter" idx="10"/>
          </p:nvPr>
        </p:nvSpPr>
        <p:spPr/>
        <p:txBody>
          <a:bodyPr/>
          <a:lstStyle/>
          <a:p>
            <a:pPr>
              <a:defRPr/>
            </a:pPr>
            <a:fld id="{77DE667D-4BD3-4B29-885C-78DE4EE1B043}" type="slidenum">
              <a:rPr lang="en-US" smtClean="0"/>
              <a:pPr>
                <a:defRPr/>
              </a:pPr>
              <a:t>2</a:t>
            </a:fld>
            <a:endParaRPr lang="en-US" dirty="0"/>
          </a:p>
        </p:txBody>
      </p:sp>
    </p:spTree>
    <p:extLst>
      <p:ext uri="{BB962C8B-B14F-4D97-AF65-F5344CB8AC3E}">
        <p14:creationId xmlns:p14="http://schemas.microsoft.com/office/powerpoint/2010/main" val="2401981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DE667D-4BD3-4B29-885C-78DE4EE1B043}" type="slidenum">
              <a:rPr lang="en-US" smtClean="0"/>
              <a:pPr>
                <a:defRPr/>
              </a:pPr>
              <a:t>3</a:t>
            </a:fld>
            <a:endParaRPr lang="en-US" dirty="0"/>
          </a:p>
        </p:txBody>
      </p:sp>
    </p:spTree>
    <p:extLst>
      <p:ext uri="{BB962C8B-B14F-4D97-AF65-F5344CB8AC3E}">
        <p14:creationId xmlns:p14="http://schemas.microsoft.com/office/powerpoint/2010/main" val="4190444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smtClean="0"/>
          </a:p>
        </p:txBody>
      </p:sp>
      <p:sp>
        <p:nvSpPr>
          <p:cNvPr id="47108" name="Slide Number Placeholder 3"/>
          <p:cNvSpPr>
            <a:spLocks noGrp="1"/>
          </p:cNvSpPr>
          <p:nvPr>
            <p:ph type="sldNum" sz="quarter" idx="5"/>
          </p:nvPr>
        </p:nvSpPr>
        <p:spPr>
          <a:noFill/>
        </p:spPr>
        <p:txBody>
          <a:bodyPr/>
          <a:lstStyle/>
          <a:p>
            <a:fld id="{62754CCD-0E75-411E-9031-472A9F81B7DE}" type="slidenum">
              <a:rPr lang="en-US" smtClean="0"/>
              <a:pPr/>
              <a:t>6</a:t>
            </a:fld>
            <a:endParaRPr lang="en-US" smtClean="0"/>
          </a:p>
        </p:txBody>
      </p:sp>
    </p:spTree>
    <p:extLst>
      <p:ext uri="{BB962C8B-B14F-4D97-AF65-F5344CB8AC3E}">
        <p14:creationId xmlns:p14="http://schemas.microsoft.com/office/powerpoint/2010/main" val="1726345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7DE667D-4BD3-4B29-885C-78DE4EE1B043}" type="slidenum">
              <a:rPr lang="en-US" smtClean="0"/>
              <a:pPr>
                <a:defRPr/>
              </a:pPr>
              <a:t>7</a:t>
            </a:fld>
            <a:endParaRPr lang="en-US" dirty="0"/>
          </a:p>
        </p:txBody>
      </p:sp>
    </p:spTree>
    <p:extLst>
      <p:ext uri="{BB962C8B-B14F-4D97-AF65-F5344CB8AC3E}">
        <p14:creationId xmlns:p14="http://schemas.microsoft.com/office/powerpoint/2010/main" val="3164504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p>
        </p:txBody>
      </p:sp>
      <p:sp>
        <p:nvSpPr>
          <p:cNvPr id="48132" name="Slide Number Placeholder 3"/>
          <p:cNvSpPr>
            <a:spLocks noGrp="1"/>
          </p:cNvSpPr>
          <p:nvPr>
            <p:ph type="sldNum" sz="quarter" idx="5"/>
          </p:nvPr>
        </p:nvSpPr>
        <p:spPr>
          <a:noFill/>
        </p:spPr>
        <p:txBody>
          <a:bodyPr/>
          <a:lstStyle/>
          <a:p>
            <a:fld id="{DC9E237F-7AF5-4979-A9A6-55F5A854C837}" type="slidenum">
              <a:rPr lang="en-US" smtClean="0"/>
              <a:pPr/>
              <a:t>8</a:t>
            </a:fld>
            <a:endParaRPr lang="en-US" smtClean="0"/>
          </a:p>
        </p:txBody>
      </p:sp>
    </p:spTree>
    <p:extLst>
      <p:ext uri="{BB962C8B-B14F-4D97-AF65-F5344CB8AC3E}">
        <p14:creationId xmlns:p14="http://schemas.microsoft.com/office/powerpoint/2010/main" val="3705334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7DE667D-4BD3-4B29-885C-78DE4EE1B043}" type="slidenum">
              <a:rPr lang="en-US" smtClean="0"/>
              <a:pPr>
                <a:defRPr/>
              </a:pPr>
              <a:t>10</a:t>
            </a:fld>
            <a:endParaRPr lang="en-US" dirty="0"/>
          </a:p>
        </p:txBody>
      </p:sp>
    </p:spTree>
    <p:extLst>
      <p:ext uri="{BB962C8B-B14F-4D97-AF65-F5344CB8AC3E}">
        <p14:creationId xmlns:p14="http://schemas.microsoft.com/office/powerpoint/2010/main" val="300809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smtClean="0"/>
          </a:p>
        </p:txBody>
      </p:sp>
      <p:sp>
        <p:nvSpPr>
          <p:cNvPr id="50180" name="Slide Number Placeholder 3"/>
          <p:cNvSpPr>
            <a:spLocks noGrp="1"/>
          </p:cNvSpPr>
          <p:nvPr>
            <p:ph type="sldNum" sz="quarter" idx="5"/>
          </p:nvPr>
        </p:nvSpPr>
        <p:spPr>
          <a:noFill/>
        </p:spPr>
        <p:txBody>
          <a:bodyPr/>
          <a:lstStyle/>
          <a:p>
            <a:fld id="{C133D3D9-2463-479F-B4C4-C0D88ACB19AA}" type="slidenum">
              <a:rPr lang="en-US" smtClean="0"/>
              <a:pPr/>
              <a:t>11</a:t>
            </a:fld>
            <a:endParaRPr lang="en-US" smtClean="0"/>
          </a:p>
        </p:txBody>
      </p:sp>
    </p:spTree>
    <p:extLst>
      <p:ext uri="{BB962C8B-B14F-4D97-AF65-F5344CB8AC3E}">
        <p14:creationId xmlns:p14="http://schemas.microsoft.com/office/powerpoint/2010/main" val="2209514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C32C5375-51EE-4C32-BCDC-3DCF8D5A1928}" type="slidenum">
              <a:rPr lang="en-US"/>
              <a:pPr>
                <a:defRPr/>
              </a:pPr>
              <a:t>‹#›</a:t>
            </a:fld>
            <a:endParaRPr lang="en-US" dirty="0"/>
          </a:p>
        </p:txBody>
      </p:sp>
    </p:spTree>
  </p:cSld>
  <p:clrMapOvr>
    <a:masterClrMapping/>
  </p:clrMapOvr>
  <p:transition spd="med">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4D6C661D-4418-4B76-9C12-6CAFBD4739F6}" type="slidenum">
              <a:rPr lang="en-US"/>
              <a:pPr>
                <a:defRPr/>
              </a:pPr>
              <a:t>‹#›</a:t>
            </a:fld>
            <a:endParaRPr lang="en-US" dirty="0"/>
          </a:p>
        </p:txBody>
      </p:sp>
    </p:spTree>
  </p:cSld>
  <p:clrMapOvr>
    <a:masterClrMapping/>
  </p:clrMapOvr>
  <p:transition spd="med">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CD8B0AD7-B7D6-4076-B364-D7A2769851B0}" type="slidenum">
              <a:rPr lang="en-US"/>
              <a:pPr>
                <a:defRPr/>
              </a:pPr>
              <a:t>‹#›</a:t>
            </a:fld>
            <a:endParaRPr lang="en-US" dirty="0"/>
          </a:p>
        </p:txBody>
      </p:sp>
    </p:spTree>
  </p:cSld>
  <p:clrMapOvr>
    <a:masterClrMapping/>
  </p:clrMapOvr>
  <p:transition spd="med">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906B4F80-B707-43C3-9041-C858C305CEDE}" type="slidenum">
              <a:rPr lang="en-US"/>
              <a:pPr>
                <a:defRPr/>
              </a:pPr>
              <a:t>‹#›</a:t>
            </a:fld>
            <a:endParaRPr lang="en-US" dirty="0"/>
          </a:p>
        </p:txBody>
      </p:sp>
    </p:spTree>
  </p:cSld>
  <p:clrMapOvr>
    <a:masterClrMapping/>
  </p:clrMapOvr>
  <p:transition spd="med">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BF28D446-2E97-4B34-B020-6BB0F4BEFB5B}" type="slidenum">
              <a:rPr lang="en-US"/>
              <a:pPr>
                <a:defRPr/>
              </a:pPr>
              <a:t>‹#›</a:t>
            </a:fld>
            <a:endParaRPr lang="en-US" dirty="0"/>
          </a:p>
        </p:txBody>
      </p:sp>
    </p:spTree>
  </p:cSld>
  <p:clrMapOvr>
    <a:masterClrMapping/>
  </p:clrMapOvr>
  <p:transition spd="med">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F9C441A2-14F8-4701-A9C5-B431B4967558}" type="slidenum">
              <a:rPr lang="en-US"/>
              <a:pPr>
                <a:defRPr/>
              </a:pPr>
              <a:t>‹#›</a:t>
            </a:fld>
            <a:endParaRPr lang="en-US" dirty="0"/>
          </a:p>
        </p:txBody>
      </p:sp>
    </p:spTree>
  </p:cSld>
  <p:clrMapOvr>
    <a:masterClrMapping/>
  </p:clrMapOvr>
  <p:transition spd="med">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BCA93112-9FD9-4169-ACAF-3305E0194A39}" type="slidenum">
              <a:rPr lang="en-US"/>
              <a:pPr>
                <a:defRPr/>
              </a:pPr>
              <a:t>‹#›</a:t>
            </a:fld>
            <a:endParaRPr lang="en-US" dirty="0"/>
          </a:p>
        </p:txBody>
      </p:sp>
    </p:spTree>
  </p:cSld>
  <p:clrMapOvr>
    <a:masterClrMapping/>
  </p:clrMapOvr>
  <p:transition spd="med">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C62F4CF-B54D-44FA-8609-9A6C3B53158E}" type="slidenum">
              <a:rPr lang="en-US"/>
              <a:pPr>
                <a:defRPr/>
              </a:pPr>
              <a:t>‹#›</a:t>
            </a:fld>
            <a:endParaRPr lang="en-US" dirty="0"/>
          </a:p>
        </p:txBody>
      </p:sp>
    </p:spTree>
  </p:cSld>
  <p:clrMapOvr>
    <a:masterClrMapping/>
  </p:clrMapOvr>
  <p:transition spd="med">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D4CFED1-9347-4FF5-8B89-FAB0C199CB7D}" type="slidenum">
              <a:rPr lang="en-US"/>
              <a:pPr>
                <a:defRPr/>
              </a:pPr>
              <a:t>‹#›</a:t>
            </a:fld>
            <a:endParaRPr lang="en-US" dirty="0"/>
          </a:p>
        </p:txBody>
      </p:sp>
    </p:spTree>
  </p:cSld>
  <p:clrMapOvr>
    <a:masterClrMapping/>
  </p:clrMapOvr>
  <p:transition spd="med">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E057C8BF-3A9A-43D3-BC99-AA4455AC10DB}" type="slidenum">
              <a:rPr lang="en-US"/>
              <a:pPr>
                <a:defRPr/>
              </a:pPr>
              <a:t>‹#›</a:t>
            </a:fld>
            <a:endParaRPr lang="en-US" dirty="0"/>
          </a:p>
        </p:txBody>
      </p:sp>
    </p:spTree>
  </p:cSld>
  <p:clrMapOvr>
    <a:masterClrMapping/>
  </p:clrMapOvr>
  <p:transition spd="med">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380DAB7F-7842-4DEA-B6D8-40E4F0412E6F}" type="slidenum">
              <a:rPr lang="en-US"/>
              <a:pPr>
                <a:defRPr/>
              </a:pPr>
              <a:t>‹#›</a:t>
            </a:fld>
            <a:endParaRPr lang="en-US" dirty="0"/>
          </a:p>
        </p:txBody>
      </p:sp>
    </p:spTree>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020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752600"/>
            <a:ext cx="82296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2" name="Rectangle 6"/>
          <p:cNvSpPr>
            <a:spLocks noGrp="1" noChangeArrowheads="1"/>
          </p:cNvSpPr>
          <p:nvPr>
            <p:ph type="sldNum" sz="quarter" idx="4"/>
          </p:nvPr>
        </p:nvSpPr>
        <p:spPr bwMode="auto">
          <a:xfrm>
            <a:off x="7467600" y="6245225"/>
            <a:ext cx="1676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C23805B-4B81-421D-8F44-63A31CE00212}" type="slidenum">
              <a:rPr lang="en-US"/>
              <a:pPr>
                <a:defRPr/>
              </a:pPr>
              <a:t>‹#›</a:t>
            </a:fld>
            <a:endParaRPr lang="en-US" dirty="0"/>
          </a:p>
        </p:txBody>
      </p:sp>
      <p:sp>
        <p:nvSpPr>
          <p:cNvPr id="45063" name="Rectangle 7"/>
          <p:cNvSpPr>
            <a:spLocks noChangeArrowheads="1"/>
          </p:cNvSpPr>
          <p:nvPr userDrawn="1"/>
        </p:nvSpPr>
        <p:spPr bwMode="auto">
          <a:xfrm>
            <a:off x="0" y="1295400"/>
            <a:ext cx="9144000" cy="381000"/>
          </a:xfrm>
          <a:prstGeom prst="rect">
            <a:avLst/>
          </a:prstGeom>
          <a:gradFill rotWithShape="1">
            <a:gsLst>
              <a:gs pos="0">
                <a:srgbClr val="6BA95B"/>
              </a:gs>
              <a:gs pos="100000">
                <a:srgbClr val="29B4C6">
                  <a:alpha val="25999"/>
                </a:srgbClr>
              </a:gs>
            </a:gsLst>
            <a:lin ang="0" scaled="1"/>
          </a:gradFill>
          <a:ln w="9525">
            <a:noFill/>
            <a:miter lim="800000"/>
            <a:headEnd/>
            <a:tailEnd/>
          </a:ln>
          <a:effectLst/>
        </p:spPr>
        <p:txBody>
          <a:bodyPr wrap="none" anchor="ctr"/>
          <a:lstStyle/>
          <a:p>
            <a:pPr>
              <a:defRPr/>
            </a:pPr>
            <a:endParaRPr lang="en-US" dirty="0"/>
          </a:p>
        </p:txBody>
      </p:sp>
      <p:sp>
        <p:nvSpPr>
          <p:cNvPr id="45064" name="Oval 8"/>
          <p:cNvSpPr>
            <a:spLocks noChangeArrowheads="1"/>
          </p:cNvSpPr>
          <p:nvPr userDrawn="1"/>
        </p:nvSpPr>
        <p:spPr bwMode="auto">
          <a:xfrm>
            <a:off x="8305800" y="5943600"/>
            <a:ext cx="838200" cy="914400"/>
          </a:xfrm>
          <a:prstGeom prst="ellipse">
            <a:avLst/>
          </a:prstGeom>
          <a:solidFill>
            <a:srgbClr val="29B4C6"/>
          </a:solidFill>
          <a:ln w="9525">
            <a:noFill/>
            <a:round/>
            <a:headEnd/>
            <a:tailEnd/>
          </a:ln>
          <a:effectLst/>
        </p:spPr>
        <p:txBody>
          <a:bodyPr wrap="none" anchor="ctr"/>
          <a:lstStyle/>
          <a:p>
            <a:pPr>
              <a:defRPr/>
            </a:pPr>
            <a:endParaRPr lang="en-US" dirty="0"/>
          </a:p>
        </p:txBody>
      </p:sp>
      <p:sp>
        <p:nvSpPr>
          <p:cNvPr id="45065" name="Oval 9"/>
          <p:cNvSpPr>
            <a:spLocks noChangeArrowheads="1"/>
          </p:cNvSpPr>
          <p:nvPr userDrawn="1"/>
        </p:nvSpPr>
        <p:spPr bwMode="auto">
          <a:xfrm>
            <a:off x="7391400" y="5943600"/>
            <a:ext cx="838200" cy="914400"/>
          </a:xfrm>
          <a:prstGeom prst="ellipse">
            <a:avLst/>
          </a:prstGeom>
          <a:solidFill>
            <a:srgbClr val="F27E50"/>
          </a:solidFill>
          <a:ln w="9525">
            <a:noFill/>
            <a:round/>
            <a:headEnd/>
            <a:tailEnd/>
          </a:ln>
          <a:effectLst/>
        </p:spPr>
        <p:txBody>
          <a:bodyPr wrap="none" anchor="ct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spd="med">
    <p:dissolv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rgbClr val="29B4C6"/>
        </a:buClr>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29B4C6"/>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rgbClr val="29B4C6"/>
        </a:buClr>
        <a:buFont typeface="Arial" charset="0"/>
        <a:buChar char="–"/>
        <a:defRPr sz="2400">
          <a:solidFill>
            <a:schemeClr val="tx1"/>
          </a:solidFill>
          <a:latin typeface="+mn-lt"/>
        </a:defRPr>
      </a:lvl3pPr>
      <a:lvl4pPr marL="1600200" indent="-228600" algn="l" rtl="0" eaLnBrk="0" fontAlgn="base" hangingPunct="0">
        <a:spcBef>
          <a:spcPct val="20000"/>
        </a:spcBef>
        <a:spcAft>
          <a:spcPct val="0"/>
        </a:spcAft>
        <a:buClr>
          <a:srgbClr val="29B4C6"/>
        </a:buClr>
        <a:buFont typeface="Wingdings" pitchFamily="2" charset="2"/>
        <a:buChar char="Ø"/>
        <a:defRPr sz="2000">
          <a:solidFill>
            <a:schemeClr val="tx1"/>
          </a:solidFill>
          <a:latin typeface="+mn-lt"/>
        </a:defRPr>
      </a:lvl4pPr>
      <a:lvl5pPr marL="2057400" indent="-228600" algn="l" rtl="0" eaLnBrk="0" fontAlgn="base" hangingPunct="0">
        <a:spcBef>
          <a:spcPct val="20000"/>
        </a:spcBef>
        <a:spcAft>
          <a:spcPct val="0"/>
        </a:spcAft>
        <a:buClr>
          <a:srgbClr val="29B4C6"/>
        </a:buClr>
        <a:buFont typeface="Wingdings" pitchFamily="2" charset="2"/>
        <a:buChar char="v"/>
        <a:defRPr sz="2000">
          <a:solidFill>
            <a:schemeClr val="tx1"/>
          </a:solidFill>
          <a:latin typeface="+mn-lt"/>
        </a:defRPr>
      </a:lvl5pPr>
      <a:lvl6pPr marL="2514600" indent="-228600" algn="l" rtl="0" fontAlgn="base">
        <a:spcBef>
          <a:spcPct val="20000"/>
        </a:spcBef>
        <a:spcAft>
          <a:spcPct val="0"/>
        </a:spcAft>
        <a:buClr>
          <a:srgbClr val="29B4C6"/>
        </a:buClr>
        <a:buFont typeface="Wingdings" pitchFamily="2" charset="2"/>
        <a:buChar char="v"/>
        <a:defRPr sz="2000">
          <a:solidFill>
            <a:schemeClr val="tx1"/>
          </a:solidFill>
          <a:latin typeface="+mn-lt"/>
        </a:defRPr>
      </a:lvl6pPr>
      <a:lvl7pPr marL="2971800" indent="-228600" algn="l" rtl="0" fontAlgn="base">
        <a:spcBef>
          <a:spcPct val="20000"/>
        </a:spcBef>
        <a:spcAft>
          <a:spcPct val="0"/>
        </a:spcAft>
        <a:buClr>
          <a:srgbClr val="29B4C6"/>
        </a:buClr>
        <a:buFont typeface="Wingdings" pitchFamily="2" charset="2"/>
        <a:buChar char="v"/>
        <a:defRPr sz="2000">
          <a:solidFill>
            <a:schemeClr val="tx1"/>
          </a:solidFill>
          <a:latin typeface="+mn-lt"/>
        </a:defRPr>
      </a:lvl7pPr>
      <a:lvl8pPr marL="3429000" indent="-228600" algn="l" rtl="0" fontAlgn="base">
        <a:spcBef>
          <a:spcPct val="20000"/>
        </a:spcBef>
        <a:spcAft>
          <a:spcPct val="0"/>
        </a:spcAft>
        <a:buClr>
          <a:srgbClr val="29B4C6"/>
        </a:buClr>
        <a:buFont typeface="Wingdings" pitchFamily="2" charset="2"/>
        <a:buChar char="v"/>
        <a:defRPr sz="2000">
          <a:solidFill>
            <a:schemeClr val="tx1"/>
          </a:solidFill>
          <a:latin typeface="+mn-lt"/>
        </a:defRPr>
      </a:lvl8pPr>
      <a:lvl9pPr marL="3886200" indent="-228600" algn="l" rtl="0" fontAlgn="base">
        <a:spcBef>
          <a:spcPct val="20000"/>
        </a:spcBef>
        <a:spcAft>
          <a:spcPct val="0"/>
        </a:spcAft>
        <a:buClr>
          <a:srgbClr val="29B4C6"/>
        </a:buClr>
        <a:buFont typeface="Wingdings" pitchFamily="2" charset="2"/>
        <a:buChar char="v"/>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a:xfrm>
            <a:off x="457200" y="1900238"/>
            <a:ext cx="8229600" cy="1398587"/>
          </a:xfrm>
        </p:spPr>
        <p:txBody>
          <a:bodyPr/>
          <a:lstStyle/>
          <a:p>
            <a:pPr algn="ctr" eaLnBrk="1" hangingPunct="1">
              <a:buFont typeface="Arial" charset="0"/>
              <a:buNone/>
            </a:pPr>
            <a:r>
              <a:rPr lang="en-US" sz="4000" b="1" dirty="0" smtClean="0"/>
              <a:t>MGT 217</a:t>
            </a:r>
          </a:p>
          <a:p>
            <a:pPr algn="ctr" eaLnBrk="1" hangingPunct="1">
              <a:buFont typeface="Arial" charset="0"/>
              <a:buNone/>
            </a:pPr>
            <a:r>
              <a:rPr lang="en-US" sz="4000" b="1" dirty="0" smtClean="0"/>
              <a:t>10/15/18</a:t>
            </a:r>
            <a:endParaRPr lang="en-US" sz="4000" b="1" dirty="0" smtClean="0"/>
          </a:p>
        </p:txBody>
      </p:sp>
    </p:spTree>
    <p:extLst>
      <p:ext uri="{BB962C8B-B14F-4D97-AF65-F5344CB8AC3E}">
        <p14:creationId xmlns:p14="http://schemas.microsoft.com/office/powerpoint/2010/main" val="2593189956"/>
      </p:ext>
    </p:extLst>
  </p:cSld>
  <p:clrMapOvr>
    <a:masterClrMapping/>
  </p:clrMapOvr>
  <p:transition spd="med">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http://siliconangle.com/files/2013/08/Got-ethic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99" y="-285222"/>
            <a:ext cx="10733794" cy="7143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657121"/>
      </p:ext>
    </p:extLst>
  </p:cSld>
  <p:clrMapOvr>
    <a:masterClrMapping/>
  </p:clrMapOvr>
  <p:transition spd="med">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ethics?</a:t>
            </a:r>
            <a:endParaRPr lang="en-US" dirty="0"/>
          </a:p>
        </p:txBody>
      </p:sp>
      <p:sp>
        <p:nvSpPr>
          <p:cNvPr id="3" name="Content Placeholder 2"/>
          <p:cNvSpPr>
            <a:spLocks noGrp="1"/>
          </p:cNvSpPr>
          <p:nvPr>
            <p:ph idx="1"/>
          </p:nvPr>
        </p:nvSpPr>
        <p:spPr/>
        <p:txBody>
          <a:bodyPr/>
          <a:lstStyle/>
          <a:p>
            <a:r>
              <a:rPr lang="en-US" dirty="0"/>
              <a:t>From Greek word, “ethos” = “character”</a:t>
            </a:r>
          </a:p>
          <a:p>
            <a:r>
              <a:rPr lang="en-US" dirty="0"/>
              <a:t>A set of </a:t>
            </a:r>
            <a:r>
              <a:rPr lang="en-US" dirty="0" smtClean="0"/>
              <a:t>moral principles </a:t>
            </a:r>
            <a:r>
              <a:rPr lang="en-US" dirty="0"/>
              <a:t>which guide a person’s, or group’s, </a:t>
            </a:r>
            <a:r>
              <a:rPr lang="en-US" dirty="0" smtClean="0"/>
              <a:t>behavior</a:t>
            </a:r>
            <a:endParaRPr lang="en-US" dirty="0"/>
          </a:p>
        </p:txBody>
      </p:sp>
      <p:pic>
        <p:nvPicPr>
          <p:cNvPr id="2052" name="Picture 4" descr="https://www.acfe.com/uploadedImages/ACFE_Website/Content/images/topic-landing/ethics-and-complian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671485"/>
            <a:ext cx="4474083" cy="248560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408939"/>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a:t>
            </a:r>
            <a:endParaRPr lang="en-US" dirty="0"/>
          </a:p>
        </p:txBody>
      </p:sp>
      <p:sp>
        <p:nvSpPr>
          <p:cNvPr id="3" name="Content Placeholder 2"/>
          <p:cNvSpPr>
            <a:spLocks noGrp="1"/>
          </p:cNvSpPr>
          <p:nvPr>
            <p:ph idx="1"/>
          </p:nvPr>
        </p:nvSpPr>
        <p:spPr/>
        <p:txBody>
          <a:bodyPr/>
          <a:lstStyle/>
          <a:p>
            <a:r>
              <a:rPr lang="en-US" dirty="0" smtClean="0"/>
              <a:t>Ralph Sims had worked for the US Government for many years as an engineer, rising to a fairly high managerial position. On retirement, he accepted an executive position with </a:t>
            </a:r>
            <a:r>
              <a:rPr lang="en-US" dirty="0" err="1" smtClean="0"/>
              <a:t>SuperCom</a:t>
            </a:r>
            <a:r>
              <a:rPr lang="en-US" dirty="0" smtClean="0"/>
              <a:t>, a company producing electronic equipment for the military. </a:t>
            </a:r>
            <a:endParaRPr lang="en-US" dirty="0"/>
          </a:p>
        </p:txBody>
      </p:sp>
    </p:spTree>
    <p:extLst>
      <p:ext uri="{BB962C8B-B14F-4D97-AF65-F5344CB8AC3E}">
        <p14:creationId xmlns:p14="http://schemas.microsoft.com/office/powerpoint/2010/main" val="2318593065"/>
      </p:ext>
    </p:extLst>
  </p:cSld>
  <p:clrMapOvr>
    <a:masterClrMapping/>
  </p:clrMapOvr>
  <p:transition spd="med">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Real-Life Engineering Case</a:t>
            </a:r>
            <a:endParaRPr lang="en-US" dirty="0"/>
          </a:p>
        </p:txBody>
      </p:sp>
      <p:sp>
        <p:nvSpPr>
          <p:cNvPr id="3" name="Content Placeholder 2"/>
          <p:cNvSpPr>
            <a:spLocks noGrp="1"/>
          </p:cNvSpPr>
          <p:nvPr>
            <p:ph idx="1"/>
          </p:nvPr>
        </p:nvSpPr>
        <p:spPr>
          <a:xfrm>
            <a:off x="-27432" y="1752600"/>
            <a:ext cx="8229600" cy="4373563"/>
          </a:xfrm>
        </p:spPr>
        <p:txBody>
          <a:bodyPr/>
          <a:lstStyle/>
          <a:p>
            <a:pPr marL="0" indent="0">
              <a:buNone/>
            </a:pPr>
            <a:r>
              <a:rPr lang="en-US" sz="2400" dirty="0"/>
              <a:t>Shortly after coming on board, Ralph was informed by a subordinate that, for a long time, a key test on an important product was not being made in the manner specified by the contract. This had been going on for several years and the subordinate felt very uncomfortable about it. </a:t>
            </a:r>
            <a:endParaRPr lang="en-US" sz="2400" dirty="0" smtClean="0"/>
          </a:p>
          <a:p>
            <a:pPr marL="0" indent="0">
              <a:buNone/>
            </a:pPr>
            <a:r>
              <a:rPr lang="en-US" sz="2400" dirty="0" smtClean="0"/>
              <a:t>Ralph</a:t>
            </a:r>
            <a:r>
              <a:rPr lang="en-US" sz="2400" dirty="0"/>
              <a:t>, who had considerable expertise in the technology involved, looked into the matter carefully. It turned out, that in his previous career, he had acquired some knowledge about the specified test. He found that a shorter, and hence less costly, test had indeed been substituted for the required one. But, after some study, he concluded that </a:t>
            </a:r>
            <a:r>
              <a:rPr lang="en-US" sz="2400" dirty="0" err="1"/>
              <a:t>SuperCom’s</a:t>
            </a:r>
            <a:r>
              <a:rPr lang="en-US" sz="2400" dirty="0"/>
              <a:t> test was actually as effective as the </a:t>
            </a:r>
            <a:r>
              <a:rPr lang="en-US" sz="2400" dirty="0" smtClean="0"/>
              <a:t>    specified </a:t>
            </a:r>
            <a:r>
              <a:rPr lang="en-US" sz="2400" dirty="0"/>
              <a:t>test.</a:t>
            </a:r>
          </a:p>
          <a:p>
            <a:endParaRPr lang="en-US" sz="2400" dirty="0"/>
          </a:p>
        </p:txBody>
      </p:sp>
    </p:spTree>
    <p:extLst>
      <p:ext uri="{BB962C8B-B14F-4D97-AF65-F5344CB8AC3E}">
        <p14:creationId xmlns:p14="http://schemas.microsoft.com/office/powerpoint/2010/main" val="1661170260"/>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z="4000" smtClean="0"/>
              <a:t>The Four Component Model of Ethical Decision Making</a:t>
            </a:r>
          </a:p>
        </p:txBody>
      </p:sp>
      <p:sp>
        <p:nvSpPr>
          <p:cNvPr id="24579" name="Rectangle 3"/>
          <p:cNvSpPr>
            <a:spLocks noGrp="1" noChangeArrowheads="1"/>
          </p:cNvSpPr>
          <p:nvPr>
            <p:ph type="body" idx="1"/>
          </p:nvPr>
        </p:nvSpPr>
        <p:spPr>
          <a:xfrm>
            <a:off x="457200" y="2209800"/>
            <a:ext cx="8229600" cy="3916363"/>
          </a:xfrm>
        </p:spPr>
        <p:txBody>
          <a:bodyPr/>
          <a:lstStyle/>
          <a:p>
            <a:pPr>
              <a:lnSpc>
                <a:spcPct val="90000"/>
              </a:lnSpc>
            </a:pPr>
            <a:r>
              <a:rPr lang="en-US" dirty="0" smtClean="0"/>
              <a:t>Explains why an authority would choose to act unethically.</a:t>
            </a:r>
          </a:p>
          <a:p>
            <a:pPr>
              <a:lnSpc>
                <a:spcPct val="90000"/>
              </a:lnSpc>
              <a:buFont typeface="Arial" charset="0"/>
              <a:buNone/>
            </a:pPr>
            <a:endParaRPr lang="en-US" dirty="0" smtClean="0"/>
          </a:p>
          <a:p>
            <a:pPr>
              <a:lnSpc>
                <a:spcPct val="90000"/>
              </a:lnSpc>
            </a:pPr>
            <a:r>
              <a:rPr lang="en-US" dirty="0" smtClean="0"/>
              <a:t>Suggests ethical behaviors result from a multistage sequence. </a:t>
            </a:r>
          </a:p>
        </p:txBody>
      </p:sp>
      <p:sp>
        <p:nvSpPr>
          <p:cNvPr id="24580" name="Rectangle 6"/>
          <p:cNvSpPr>
            <a:spLocks noChangeArrowheads="1"/>
          </p:cNvSpPr>
          <p:nvPr/>
        </p:nvSpPr>
        <p:spPr bwMode="auto">
          <a:xfrm>
            <a:off x="6781800" y="6477000"/>
            <a:ext cx="2133600" cy="244475"/>
          </a:xfrm>
          <a:prstGeom prst="rect">
            <a:avLst/>
          </a:prstGeom>
          <a:noFill/>
          <a:ln w="9525">
            <a:noFill/>
            <a:miter lim="800000"/>
            <a:headEnd/>
            <a:tailEnd/>
          </a:ln>
        </p:spPr>
        <p:txBody>
          <a:bodyPr/>
          <a:lstStyle/>
          <a:p>
            <a:pPr algn="r"/>
            <a:r>
              <a:rPr lang="en-US" sz="1000" b="1">
                <a:ea typeface="ＭＳ Ｐゴシック" pitchFamily="23" charset="-128"/>
              </a:rPr>
              <a:t>6-</a:t>
            </a:r>
            <a:fld id="{1105F772-9E01-4058-9E15-B66AD23D3932}" type="slidenum">
              <a:rPr lang="en-US" sz="1000" b="1">
                <a:ea typeface="ＭＳ Ｐゴシック" pitchFamily="23" charset="-128"/>
              </a:rPr>
              <a:pPr algn="r"/>
              <a:t>6</a:t>
            </a:fld>
            <a:r>
              <a:rPr lang="en-US" sz="1000" b="1">
                <a:ea typeface="ＭＳ Ｐゴシック" pitchFamily="23" charset="-128"/>
              </a:rPr>
              <a:t> </a:t>
            </a:r>
          </a:p>
        </p:txBody>
      </p:sp>
    </p:spTree>
    <p:extLst>
      <p:ext uri="{BB962C8B-B14F-4D97-AF65-F5344CB8AC3E}">
        <p14:creationId xmlns:p14="http://schemas.microsoft.com/office/powerpoint/2010/main" val="459985862"/>
      </p:ext>
    </p:extLst>
  </p:cSld>
  <p:clrMapOvr>
    <a:masterClrMapping/>
  </p:clrMapOvr>
  <p:transition spd="med">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z="4000" smtClean="0"/>
              <a:t>The Four Component Model of Ethical Decision Making, Cont’d</a:t>
            </a:r>
          </a:p>
        </p:txBody>
      </p:sp>
      <p:sp>
        <p:nvSpPr>
          <p:cNvPr id="3" name="Content Placeholder 2"/>
          <p:cNvSpPr>
            <a:spLocks noGrp="1"/>
          </p:cNvSpPr>
          <p:nvPr>
            <p:ph idx="1"/>
          </p:nvPr>
        </p:nvSpPr>
        <p:spPr>
          <a:xfrm>
            <a:off x="304800" y="1981200"/>
            <a:ext cx="8458200" cy="4144963"/>
          </a:xfrm>
        </p:spPr>
        <p:txBody>
          <a:bodyPr/>
          <a:lstStyle/>
          <a:p>
            <a:pPr marL="514350" indent="-514350">
              <a:lnSpc>
                <a:spcPct val="90000"/>
              </a:lnSpc>
              <a:buFont typeface="+mj-lt"/>
              <a:buAutoNum type="arabicPeriod"/>
              <a:defRPr/>
            </a:pPr>
            <a:r>
              <a:rPr lang="en-US" b="1" i="1" dirty="0" smtClean="0"/>
              <a:t>Moral awareness</a:t>
            </a:r>
            <a:r>
              <a:rPr lang="en-US" b="1" dirty="0" smtClean="0"/>
              <a:t> </a:t>
            </a:r>
            <a:r>
              <a:rPr lang="en-US" dirty="0" smtClean="0"/>
              <a:t>- when an authority recognizes a moral issue exists.</a:t>
            </a:r>
          </a:p>
          <a:p>
            <a:pPr marL="514350" indent="-514350">
              <a:lnSpc>
                <a:spcPct val="90000"/>
              </a:lnSpc>
              <a:buFont typeface="Arial" charset="0"/>
              <a:buNone/>
              <a:defRPr/>
            </a:pPr>
            <a:endParaRPr lang="en-US" sz="1100" dirty="0" smtClean="0"/>
          </a:p>
          <a:p>
            <a:pPr marL="914400" lvl="1" indent="-514350">
              <a:lnSpc>
                <a:spcPct val="90000"/>
              </a:lnSpc>
              <a:defRPr/>
            </a:pPr>
            <a:r>
              <a:rPr lang="en-US" dirty="0" smtClean="0"/>
              <a:t>Depends on characteristics of the authority &amp; of the issue itself.</a:t>
            </a:r>
          </a:p>
          <a:p>
            <a:pPr marL="914400" lvl="1" indent="-514350">
              <a:lnSpc>
                <a:spcPct val="90000"/>
              </a:lnSpc>
              <a:buFont typeface="Arial" charset="0"/>
              <a:buNone/>
              <a:defRPr/>
            </a:pPr>
            <a:endParaRPr lang="en-US" sz="900" dirty="0" smtClean="0"/>
          </a:p>
          <a:p>
            <a:pPr marL="1314450" lvl="2" indent="-514350">
              <a:lnSpc>
                <a:spcPct val="90000"/>
              </a:lnSpc>
              <a:defRPr/>
            </a:pPr>
            <a:r>
              <a:rPr lang="en-US" b="1" i="1" dirty="0" smtClean="0"/>
              <a:t>Moral sensitivity</a:t>
            </a:r>
            <a:r>
              <a:rPr lang="en-US" b="1" dirty="0" smtClean="0"/>
              <a:t> </a:t>
            </a:r>
            <a:r>
              <a:rPr lang="en-US" dirty="0" smtClean="0"/>
              <a:t>- ability to recognize a decision has ethical content.</a:t>
            </a:r>
          </a:p>
          <a:p>
            <a:pPr marL="1314450" lvl="2" indent="-514350">
              <a:lnSpc>
                <a:spcPct val="90000"/>
              </a:lnSpc>
              <a:buFont typeface="Arial" charset="0"/>
              <a:buNone/>
              <a:defRPr/>
            </a:pPr>
            <a:endParaRPr lang="en-US" sz="900" dirty="0" smtClean="0"/>
          </a:p>
          <a:p>
            <a:pPr marL="1314450" lvl="2" indent="-514350">
              <a:lnSpc>
                <a:spcPct val="90000"/>
              </a:lnSpc>
              <a:defRPr/>
            </a:pPr>
            <a:r>
              <a:rPr lang="en-US" b="1" i="1" dirty="0" smtClean="0"/>
              <a:t>Moral intensity</a:t>
            </a:r>
            <a:r>
              <a:rPr lang="en-US" b="1" dirty="0" smtClean="0"/>
              <a:t> </a:t>
            </a:r>
            <a:r>
              <a:rPr lang="en-US" dirty="0" smtClean="0"/>
              <a:t>- degree to which the issue has ethical urgency. </a:t>
            </a:r>
          </a:p>
          <a:p>
            <a:pPr>
              <a:defRPr/>
            </a:pPr>
            <a:endParaRPr lang="en-US" dirty="0"/>
          </a:p>
        </p:txBody>
      </p:sp>
    </p:spTree>
    <p:extLst>
      <p:ext uri="{BB962C8B-B14F-4D97-AF65-F5344CB8AC3E}">
        <p14:creationId xmlns:p14="http://schemas.microsoft.com/office/powerpoint/2010/main" val="735988271"/>
      </p:ext>
    </p:extLst>
  </p:cSld>
  <p:clrMapOvr>
    <a:masterClrMapping/>
  </p:clrMapOvr>
  <p:transition spd="med">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z="4000" smtClean="0"/>
              <a:t>The Four Component Model of Ethical Decision Making, Cont’d</a:t>
            </a:r>
          </a:p>
        </p:txBody>
      </p:sp>
      <p:sp>
        <p:nvSpPr>
          <p:cNvPr id="26627" name="Rectangle 3"/>
          <p:cNvSpPr>
            <a:spLocks noGrp="1" noChangeArrowheads="1"/>
          </p:cNvSpPr>
          <p:nvPr>
            <p:ph type="body" idx="1"/>
          </p:nvPr>
        </p:nvSpPr>
        <p:spPr>
          <a:xfrm>
            <a:off x="304800" y="1905000"/>
            <a:ext cx="8382000" cy="4221163"/>
          </a:xfrm>
        </p:spPr>
        <p:txBody>
          <a:bodyPr/>
          <a:lstStyle/>
          <a:p>
            <a:pPr marL="514350" indent="-514350">
              <a:buFont typeface="Arial" charset="0"/>
              <a:buAutoNum type="arabicPeriod" startAt="2"/>
            </a:pPr>
            <a:r>
              <a:rPr lang="en-US" b="1" i="1" dirty="0" smtClean="0"/>
              <a:t>Moral judgment</a:t>
            </a:r>
            <a:r>
              <a:rPr lang="en-US" b="1" dirty="0" smtClean="0"/>
              <a:t> </a:t>
            </a:r>
            <a:r>
              <a:rPr lang="en-US" dirty="0" smtClean="0"/>
              <a:t>- when the authority identifies the morally “right” action.</a:t>
            </a:r>
          </a:p>
          <a:p>
            <a:pPr lvl="1">
              <a:buNone/>
            </a:pPr>
            <a:endParaRPr lang="en-US" sz="1050" b="1" i="1" dirty="0" smtClean="0"/>
          </a:p>
          <a:p>
            <a:pPr lvl="1"/>
            <a:r>
              <a:rPr lang="en-US" b="1" i="1" dirty="0" smtClean="0"/>
              <a:t>Theory of cognitive moral development </a:t>
            </a:r>
            <a:r>
              <a:rPr lang="en-US" dirty="0" smtClean="0"/>
              <a:t>argues that as people age, they move through stages of moral development.</a:t>
            </a:r>
          </a:p>
        </p:txBody>
      </p:sp>
      <p:sp>
        <p:nvSpPr>
          <p:cNvPr id="26628" name="Rectangle 6"/>
          <p:cNvSpPr>
            <a:spLocks noChangeArrowheads="1"/>
          </p:cNvSpPr>
          <p:nvPr/>
        </p:nvSpPr>
        <p:spPr bwMode="auto">
          <a:xfrm>
            <a:off x="6781800" y="6477000"/>
            <a:ext cx="2133600" cy="244475"/>
          </a:xfrm>
          <a:prstGeom prst="rect">
            <a:avLst/>
          </a:prstGeom>
          <a:noFill/>
          <a:ln w="9525">
            <a:noFill/>
            <a:miter lim="800000"/>
            <a:headEnd/>
            <a:tailEnd/>
          </a:ln>
        </p:spPr>
        <p:txBody>
          <a:bodyPr/>
          <a:lstStyle/>
          <a:p>
            <a:pPr algn="r"/>
            <a:r>
              <a:rPr lang="en-US" sz="1000" b="1">
                <a:ea typeface="ＭＳ Ｐゴシック" pitchFamily="23" charset="-128"/>
              </a:rPr>
              <a:t>6-</a:t>
            </a:r>
            <a:fld id="{DB7A6A70-FF13-4ACA-978D-747379646E51}" type="slidenum">
              <a:rPr lang="en-US" sz="1000" b="1">
                <a:ea typeface="ＭＳ Ｐゴシック" pitchFamily="23" charset="-128"/>
              </a:rPr>
              <a:pPr algn="r"/>
              <a:t>8</a:t>
            </a:fld>
            <a:r>
              <a:rPr lang="en-US" sz="1000" b="1">
                <a:ea typeface="ＭＳ Ｐゴシック" pitchFamily="23" charset="-128"/>
              </a:rPr>
              <a:t> </a:t>
            </a:r>
          </a:p>
        </p:txBody>
      </p:sp>
    </p:spTree>
    <p:extLst>
      <p:ext uri="{BB962C8B-B14F-4D97-AF65-F5344CB8AC3E}">
        <p14:creationId xmlns:p14="http://schemas.microsoft.com/office/powerpoint/2010/main" val="1169620576"/>
      </p:ext>
    </p:extLst>
  </p:cSld>
  <p:clrMapOvr>
    <a:masterClrMapping/>
  </p:clrMapOvr>
  <p:transition spd="med">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152400"/>
            <a:ext cx="8915400" cy="1020762"/>
          </a:xfrm>
        </p:spPr>
        <p:txBody>
          <a:bodyPr/>
          <a:lstStyle/>
          <a:p>
            <a:r>
              <a:rPr lang="en-US" dirty="0" smtClean="0"/>
              <a:t>Kohlberg’s Theory of Moral Development</a:t>
            </a:r>
            <a:endParaRPr lang="en-US" dirty="0"/>
          </a:p>
        </p:txBody>
      </p:sp>
      <p:sp>
        <p:nvSpPr>
          <p:cNvPr id="3" name="Content Placeholder 2"/>
          <p:cNvSpPr>
            <a:spLocks noGrp="1"/>
          </p:cNvSpPr>
          <p:nvPr>
            <p:ph idx="1"/>
          </p:nvPr>
        </p:nvSpPr>
        <p:spPr/>
        <p:txBody>
          <a:bodyPr/>
          <a:lstStyle/>
          <a:p>
            <a:r>
              <a:rPr lang="en-US" dirty="0" smtClean="0"/>
              <a:t>Pre-conventional</a:t>
            </a:r>
          </a:p>
          <a:p>
            <a:pPr lvl="1"/>
            <a:r>
              <a:rPr lang="en-US" dirty="0" smtClean="0"/>
              <a:t>Rewards and punishments</a:t>
            </a:r>
          </a:p>
          <a:p>
            <a:r>
              <a:rPr lang="en-US" dirty="0" smtClean="0"/>
              <a:t>Conventional</a:t>
            </a:r>
          </a:p>
          <a:p>
            <a:pPr lvl="1"/>
            <a:r>
              <a:rPr lang="en-US" dirty="0" smtClean="0"/>
              <a:t>Laws</a:t>
            </a:r>
          </a:p>
          <a:p>
            <a:r>
              <a:rPr lang="en-US" dirty="0" err="1" smtClean="0"/>
              <a:t>Postconventional</a:t>
            </a:r>
            <a:endParaRPr lang="en-US" dirty="0" smtClean="0"/>
          </a:p>
          <a:p>
            <a:pPr lvl="1"/>
            <a:r>
              <a:rPr lang="en-US" dirty="0" smtClean="0"/>
              <a:t>Universal human rights</a:t>
            </a:r>
          </a:p>
          <a:p>
            <a:endParaRPr lang="en-US" dirty="0"/>
          </a:p>
        </p:txBody>
      </p:sp>
    </p:spTree>
    <p:extLst>
      <p:ext uri="{BB962C8B-B14F-4D97-AF65-F5344CB8AC3E}">
        <p14:creationId xmlns:p14="http://schemas.microsoft.com/office/powerpoint/2010/main" val="1089751639"/>
      </p:ext>
    </p:extLst>
  </p:cSld>
  <p:clrMapOvr>
    <a:masterClrMapping/>
  </p:clrMapOvr>
  <p:transition spd="med">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0"/>
          </p:nvPr>
        </p:nvSpPr>
        <p:spPr>
          <a:noFill/>
        </p:spPr>
        <p:txBody>
          <a:bodyPr/>
          <a:lstStyle/>
          <a:p>
            <a:r>
              <a:rPr lang="en-US" smtClean="0"/>
              <a:t>Slide </a:t>
            </a:r>
          </a:p>
          <a:p>
            <a:r>
              <a:rPr lang="en-US" smtClean="0"/>
              <a:t>7-</a:t>
            </a:r>
            <a:fld id="{96F887B7-8794-4326-A662-C84B435F8F51}" type="slidenum">
              <a:rPr lang="en-US" smtClean="0"/>
              <a:pPr/>
              <a:t>10</a:t>
            </a:fld>
            <a:endParaRPr lang="en-US" smtClean="0"/>
          </a:p>
        </p:txBody>
      </p:sp>
      <p:sp>
        <p:nvSpPr>
          <p:cNvPr id="28675" name="Rectangle 2"/>
          <p:cNvSpPr>
            <a:spLocks noGrp="1" noChangeArrowheads="1"/>
          </p:cNvSpPr>
          <p:nvPr>
            <p:ph type="title"/>
          </p:nvPr>
        </p:nvSpPr>
        <p:spPr/>
        <p:txBody>
          <a:bodyPr/>
          <a:lstStyle/>
          <a:p>
            <a:pPr eaLnBrk="1" hangingPunct="1"/>
            <a:r>
              <a:rPr lang="en-US" sz="4000" smtClean="0"/>
              <a:t>The Four Component Model of Ethical Decision Making, Cont’d</a:t>
            </a:r>
          </a:p>
        </p:txBody>
      </p:sp>
      <p:sp>
        <p:nvSpPr>
          <p:cNvPr id="362499" name="Rectangle 3"/>
          <p:cNvSpPr>
            <a:spLocks noGrp="1" noChangeArrowheads="1"/>
          </p:cNvSpPr>
          <p:nvPr>
            <p:ph type="body" idx="1"/>
          </p:nvPr>
        </p:nvSpPr>
        <p:spPr>
          <a:xfrm>
            <a:off x="457200" y="1905000"/>
            <a:ext cx="8229600" cy="4610100"/>
          </a:xfrm>
        </p:spPr>
        <p:txBody>
          <a:bodyPr/>
          <a:lstStyle/>
          <a:p>
            <a:pPr marL="514350" indent="-514350" eaLnBrk="1" hangingPunct="1">
              <a:lnSpc>
                <a:spcPct val="90000"/>
              </a:lnSpc>
              <a:buFont typeface="+mj-lt"/>
              <a:buAutoNum type="arabicPeriod" startAt="3"/>
              <a:defRPr/>
            </a:pPr>
            <a:r>
              <a:rPr lang="en-US" b="1" i="1" dirty="0" smtClean="0"/>
              <a:t>Moral intent</a:t>
            </a:r>
            <a:r>
              <a:rPr lang="en-US" b="1" dirty="0" smtClean="0"/>
              <a:t> </a:t>
            </a:r>
            <a:r>
              <a:rPr lang="en-US" dirty="0" smtClean="0"/>
              <a:t>- degree of commitment to the moral course of action. </a:t>
            </a:r>
          </a:p>
          <a:p>
            <a:pPr eaLnBrk="1" hangingPunct="1">
              <a:lnSpc>
                <a:spcPct val="90000"/>
              </a:lnSpc>
              <a:buFont typeface="Wingdings" pitchFamily="2" charset="2"/>
              <a:buNone/>
              <a:defRPr/>
            </a:pPr>
            <a:endParaRPr lang="en-US" sz="1100" dirty="0" smtClean="0"/>
          </a:p>
          <a:p>
            <a:pPr lvl="1" eaLnBrk="1" hangingPunct="1">
              <a:lnSpc>
                <a:spcPct val="90000"/>
              </a:lnSpc>
              <a:defRPr/>
            </a:pPr>
            <a:r>
              <a:rPr lang="en-US" dirty="0" smtClean="0"/>
              <a:t>Many unethical people know what they do is wrong.</a:t>
            </a:r>
          </a:p>
          <a:p>
            <a:pPr lvl="1" eaLnBrk="1" hangingPunct="1">
              <a:lnSpc>
                <a:spcPct val="90000"/>
              </a:lnSpc>
              <a:buFont typeface="Wingdings" pitchFamily="2" charset="2"/>
              <a:buNone/>
              <a:defRPr/>
            </a:pPr>
            <a:endParaRPr lang="en-US" sz="900" dirty="0" smtClean="0"/>
          </a:p>
          <a:p>
            <a:pPr lvl="2" eaLnBrk="1" hangingPunct="1">
              <a:lnSpc>
                <a:spcPct val="90000"/>
              </a:lnSpc>
              <a:defRPr/>
            </a:pPr>
            <a:r>
              <a:rPr lang="en-US" sz="2800" dirty="0" smtClean="0"/>
              <a:t>What influences moral intent?	</a:t>
            </a:r>
          </a:p>
          <a:p>
            <a:pPr lvl="3" eaLnBrk="1" hangingPunct="1">
              <a:lnSpc>
                <a:spcPct val="90000"/>
              </a:lnSpc>
              <a:defRPr/>
            </a:pPr>
            <a:r>
              <a:rPr lang="en-US" sz="2800" dirty="0" smtClean="0"/>
              <a:t>Moral identity</a:t>
            </a:r>
            <a:r>
              <a:rPr lang="en-US" sz="2800" b="1" i="1" dirty="0" smtClean="0"/>
              <a:t> </a:t>
            </a:r>
            <a:r>
              <a:rPr lang="en-US" sz="2800" dirty="0" smtClean="0"/>
              <a:t>(degree to which a person sees himself as moral) </a:t>
            </a:r>
          </a:p>
          <a:p>
            <a:pPr lvl="3" eaLnBrk="1" hangingPunct="1">
              <a:lnSpc>
                <a:spcPct val="90000"/>
              </a:lnSpc>
              <a:defRPr/>
            </a:pPr>
            <a:r>
              <a:rPr lang="en-US" sz="2800" dirty="0" smtClean="0"/>
              <a:t>Situational pressures (e.g., rewards</a:t>
            </a:r>
            <a:r>
              <a:rPr lang="en-US" sz="2800" smtClean="0"/>
              <a:t>, incentives)</a:t>
            </a:r>
            <a:endParaRPr lang="en-US" sz="2800" dirty="0" smtClean="0"/>
          </a:p>
        </p:txBody>
      </p:sp>
    </p:spTree>
    <p:extLst>
      <p:ext uri="{BB962C8B-B14F-4D97-AF65-F5344CB8AC3E}">
        <p14:creationId xmlns:p14="http://schemas.microsoft.com/office/powerpoint/2010/main" val="1906639107"/>
      </p:ext>
    </p:extLst>
  </p:cSld>
  <p:clrMapOvr>
    <a:masterClrMapping/>
  </p:clrMapOvr>
  <p:transition spd="med">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z="4000" smtClean="0"/>
              <a:t>The Four Component Model of Ethical Decision Making</a:t>
            </a:r>
          </a:p>
        </p:txBody>
      </p:sp>
      <p:pic>
        <p:nvPicPr>
          <p:cNvPr id="29699" name="Picture 2"/>
          <p:cNvPicPr>
            <a:picLocks noChangeAspect="1" noChangeArrowheads="1"/>
          </p:cNvPicPr>
          <p:nvPr/>
        </p:nvPicPr>
        <p:blipFill>
          <a:blip r:embed="rId3" cstate="print"/>
          <a:srcRect/>
          <a:stretch>
            <a:fillRect/>
          </a:stretch>
        </p:blipFill>
        <p:spPr bwMode="auto">
          <a:xfrm>
            <a:off x="1600200" y="1676400"/>
            <a:ext cx="6034087" cy="4986323"/>
          </a:xfrm>
          <a:prstGeom prst="rect">
            <a:avLst/>
          </a:prstGeom>
          <a:noFill/>
          <a:ln w="9525">
            <a:noFill/>
            <a:miter lim="800000"/>
            <a:headEnd/>
            <a:tailEnd/>
          </a:ln>
        </p:spPr>
      </p:pic>
      <p:sp>
        <p:nvSpPr>
          <p:cNvPr id="29700" name="TextBox 8"/>
          <p:cNvSpPr txBox="1">
            <a:spLocks noChangeArrowheads="1"/>
          </p:cNvSpPr>
          <p:nvPr/>
        </p:nvSpPr>
        <p:spPr bwMode="auto">
          <a:xfrm>
            <a:off x="457200" y="1295400"/>
            <a:ext cx="1287463" cy="369888"/>
          </a:xfrm>
          <a:prstGeom prst="rect">
            <a:avLst/>
          </a:prstGeom>
          <a:noFill/>
          <a:ln w="9525">
            <a:noFill/>
            <a:miter lim="800000"/>
            <a:headEnd/>
            <a:tailEnd/>
          </a:ln>
        </p:spPr>
        <p:txBody>
          <a:bodyPr wrap="none">
            <a:spAutoFit/>
          </a:bodyPr>
          <a:lstStyle/>
          <a:p>
            <a:r>
              <a:rPr lang="en-US" b="1">
                <a:solidFill>
                  <a:schemeClr val="accent1"/>
                </a:solidFill>
              </a:rPr>
              <a:t>Figure 6-6</a:t>
            </a:r>
          </a:p>
        </p:txBody>
      </p:sp>
      <p:sp>
        <p:nvSpPr>
          <p:cNvPr id="29702" name="Rectangle 8"/>
          <p:cNvSpPr>
            <a:spLocks noChangeArrowheads="1"/>
          </p:cNvSpPr>
          <p:nvPr/>
        </p:nvSpPr>
        <p:spPr bwMode="auto">
          <a:xfrm>
            <a:off x="6781800" y="6477000"/>
            <a:ext cx="2133600" cy="244475"/>
          </a:xfrm>
          <a:prstGeom prst="rect">
            <a:avLst/>
          </a:prstGeom>
          <a:noFill/>
          <a:ln w="9525">
            <a:noFill/>
            <a:miter lim="800000"/>
            <a:headEnd/>
            <a:tailEnd/>
          </a:ln>
        </p:spPr>
        <p:txBody>
          <a:bodyPr/>
          <a:lstStyle/>
          <a:p>
            <a:pPr algn="r"/>
            <a:r>
              <a:rPr lang="en-US" sz="1000" b="1">
                <a:ea typeface="ＭＳ Ｐゴシック" pitchFamily="23" charset="-128"/>
              </a:rPr>
              <a:t>6-</a:t>
            </a:r>
            <a:fld id="{481EE01B-7354-457B-923A-16AD3D0E1311}" type="slidenum">
              <a:rPr lang="en-US" sz="1000" b="1">
                <a:ea typeface="ＭＳ Ｐゴシック" pitchFamily="23" charset="-128"/>
              </a:rPr>
              <a:pPr algn="r"/>
              <a:t>11</a:t>
            </a:fld>
            <a:r>
              <a:rPr lang="en-US" sz="1000" b="1">
                <a:ea typeface="ＭＳ Ｐゴシック" pitchFamily="23" charset="-128"/>
              </a:rPr>
              <a:t> </a:t>
            </a:r>
          </a:p>
        </p:txBody>
      </p:sp>
    </p:spTree>
    <p:extLst>
      <p:ext uri="{BB962C8B-B14F-4D97-AF65-F5344CB8AC3E}">
        <p14:creationId xmlns:p14="http://schemas.microsoft.com/office/powerpoint/2010/main" val="3785642163"/>
      </p:ext>
    </p:extLst>
  </p:cSld>
  <p:clrMapOvr>
    <a:masterClrMapping/>
  </p:clrMapOvr>
  <p:transition spd="med">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944562"/>
          </a:xfrm>
        </p:spPr>
        <p:txBody>
          <a:bodyPr/>
          <a:lstStyle/>
          <a:p>
            <a:r>
              <a:rPr lang="en-US" dirty="0" smtClean="0"/>
              <a:t>Keeping Your Colleagues Honest</a:t>
            </a:r>
            <a:endParaRPr lang="en-US" dirty="0"/>
          </a:p>
        </p:txBody>
      </p:sp>
    </p:spTree>
    <p:extLst>
      <p:ext uri="{BB962C8B-B14F-4D97-AF65-F5344CB8AC3E}">
        <p14:creationId xmlns:p14="http://schemas.microsoft.com/office/powerpoint/2010/main" val="1287716773"/>
      </p:ext>
    </p:extLst>
  </p:cSld>
  <p:clrMapOvr>
    <a:masterClrMapping/>
  </p:clrMapOvr>
  <p:transition spd="med">
    <p:dissolve/>
  </p:transition>
</p:sld>
</file>

<file path=ppt/theme/theme1.xml><?xml version="1.0" encoding="utf-8"?>
<a:theme xmlns:a="http://schemas.openxmlformats.org/drawingml/2006/main" name="Default Design">
  <a:themeElements>
    <a:clrScheme name="Default Design 13">
      <a:dk1>
        <a:srgbClr val="000000"/>
      </a:dk1>
      <a:lt1>
        <a:srgbClr val="FFFFD9"/>
      </a:lt1>
      <a:dk2>
        <a:srgbClr val="000000"/>
      </a:dk2>
      <a:lt2>
        <a:srgbClr val="777777"/>
      </a:lt2>
      <a:accent1>
        <a:srgbClr val="FFFFF7"/>
      </a:accent1>
      <a:accent2>
        <a:srgbClr val="29B4C6"/>
      </a:accent2>
      <a:accent3>
        <a:srgbClr val="FFFFE9"/>
      </a:accent3>
      <a:accent4>
        <a:srgbClr val="000000"/>
      </a:accent4>
      <a:accent5>
        <a:srgbClr val="FFFFFA"/>
      </a:accent5>
      <a:accent6>
        <a:srgbClr val="24A3B3"/>
      </a:accent6>
      <a:hlink>
        <a:srgbClr val="F27E50"/>
      </a:hlink>
      <a:folHlink>
        <a:srgbClr val="849A3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76200">
          <a:solidFill>
            <a:srgbClr val="AE9C8A"/>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D9"/>
        </a:lt1>
        <a:dk2>
          <a:srgbClr val="000000"/>
        </a:dk2>
        <a:lt2>
          <a:srgbClr val="777777"/>
        </a:lt2>
        <a:accent1>
          <a:srgbClr val="FFFFF7"/>
        </a:accent1>
        <a:accent2>
          <a:srgbClr val="29B4C6"/>
        </a:accent2>
        <a:accent3>
          <a:srgbClr val="FFFFE9"/>
        </a:accent3>
        <a:accent4>
          <a:srgbClr val="000000"/>
        </a:accent4>
        <a:accent5>
          <a:srgbClr val="FFFFFA"/>
        </a:accent5>
        <a:accent6>
          <a:srgbClr val="24A3B3"/>
        </a:accent6>
        <a:hlink>
          <a:srgbClr val="F27E50"/>
        </a:hlink>
        <a:folHlink>
          <a:srgbClr val="849A3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1316</TotalTime>
  <Words>504</Words>
  <Application>Microsoft Macintosh PowerPoint</Application>
  <PresentationFormat>On-screen Show (4:3)</PresentationFormat>
  <Paragraphs>67</Paragraphs>
  <Slides>12</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ＭＳ Ｐゴシック</vt:lpstr>
      <vt:lpstr>Wingdings</vt:lpstr>
      <vt:lpstr>Default Design</vt:lpstr>
      <vt:lpstr>PowerPoint Presentation</vt:lpstr>
      <vt:lpstr>PowerPoint Presentation</vt:lpstr>
      <vt:lpstr>What are ethics?</vt:lpstr>
      <vt:lpstr>Case</vt:lpstr>
      <vt:lpstr>Real-Life Engineering Case</vt:lpstr>
      <vt:lpstr>The Four Component Model of Ethical Decision Making</vt:lpstr>
      <vt:lpstr>The Four Component Model of Ethical Decision Making, Cont’d</vt:lpstr>
      <vt:lpstr>The Four Component Model of Ethical Decision Making, Cont’d</vt:lpstr>
      <vt:lpstr>Kohlberg’s Theory of Moral Development</vt:lpstr>
      <vt:lpstr>The Four Component Model of Ethical Decision Making, Cont’d</vt:lpstr>
      <vt:lpstr>The Four Component Model of Ethical Decision Making</vt:lpstr>
      <vt:lpstr>Keeping Your Colleagues Honest</vt:lpstr>
    </vt:vector>
  </TitlesOfParts>
  <Company>Texas A&amp;M University</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Michael Wesson</dc:creator>
  <cp:lastModifiedBy>Microsoft Office User</cp:lastModifiedBy>
  <cp:revision>106</cp:revision>
  <dcterms:created xsi:type="dcterms:W3CDTF">2008-10-16T01:44:43Z</dcterms:created>
  <dcterms:modified xsi:type="dcterms:W3CDTF">2018-10-15T03:22:04Z</dcterms:modified>
</cp:coreProperties>
</file>